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64" r:id="rId6"/>
    <p:sldId id="265" r:id="rId7"/>
    <p:sldId id="259" r:id="rId8"/>
    <p:sldId id="260" r:id="rId9"/>
    <p:sldId id="266" r:id="rId10"/>
    <p:sldId id="267" r:id="rId11"/>
    <p:sldId id="261" r:id="rId12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CCEF"/>
    <a:srgbClr val="6C2E3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68" d="100"/>
          <a:sy n="68" d="100"/>
        </p:scale>
        <p:origin x="60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A02A7-F03B-462A-8F75-540A9A4F6D56}" type="doc">
      <dgm:prSet loTypeId="urn:microsoft.com/office/officeart/2005/8/layout/arrow4" loCatId="relationship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pPr rtl="1"/>
          <a:endParaRPr lang="he-IL"/>
        </a:p>
      </dgm:t>
    </dgm:pt>
    <dgm:pt modelId="{5C0A1D70-EB15-4C56-AD95-572A9D022B76}">
      <dgm:prSet phldrT="[טקסט]" custT="1"/>
      <dgm:spPr/>
      <dgm:t>
        <a:bodyPr/>
        <a:lstStyle/>
        <a:p>
          <a:pPr algn="ctr" rtl="1"/>
          <a:r>
            <a:rPr lang="he-IL" sz="2800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דיוק </a:t>
          </a:r>
        </a:p>
      </dgm:t>
    </dgm:pt>
    <dgm:pt modelId="{DC2EC651-F701-402B-9D61-75593B5B6EFA}" type="parTrans" cxnId="{B873803E-1BDE-46AE-9F3C-FC9F888B5BB4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BBDC9D96-D577-4B51-BD25-B8D82DA9E50E}" type="sibTrans" cxnId="{B873803E-1BDE-46AE-9F3C-FC9F888B5BB4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73A00B9-45BE-448C-8220-7C187A99916E}">
      <dgm:prSet phldrT="[טקסט]" custT="1"/>
      <dgm:spPr/>
      <dgm:t>
        <a:bodyPr/>
        <a:lstStyle/>
        <a:p>
          <a:pPr algn="ctr" rtl="1"/>
          <a:r>
            <a:rPr lang="he-IL" sz="2800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גודל הרשת </a:t>
          </a:r>
          <a:r>
            <a:rPr lang="he-IL" sz="2000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(מספר הפרמטרים)</a:t>
          </a:r>
        </a:p>
      </dgm:t>
    </dgm:pt>
    <dgm:pt modelId="{59D0C018-B88B-4F17-911B-8159D5A75A61}" type="parTrans" cxnId="{40EF39EF-C387-4640-B7DD-BA70A34022F6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91F3CB83-EDC4-4242-AC7D-65B2CF89D568}" type="sibTrans" cxnId="{40EF39EF-C387-4640-B7DD-BA70A34022F6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3DD3EF4-00DA-4684-A0B5-0D2D1F95E906}" type="pres">
      <dgm:prSet presAssocID="{3F5A02A7-F03B-462A-8F75-540A9A4F6D56}" presName="compositeShape" presStyleCnt="0">
        <dgm:presLayoutVars>
          <dgm:chMax val="2"/>
          <dgm:dir/>
          <dgm:resizeHandles val="exact"/>
        </dgm:presLayoutVars>
      </dgm:prSet>
      <dgm:spPr/>
    </dgm:pt>
    <dgm:pt modelId="{3FDB43E0-FB8A-46BA-855F-B41B6790964A}" type="pres">
      <dgm:prSet presAssocID="{5C0A1D70-EB15-4C56-AD95-572A9D022B76}" presName="upArrow" presStyleLbl="node1" presStyleIdx="0" presStyleCnt="2" custLinFactNeighborY="-2625"/>
      <dgm:spPr/>
    </dgm:pt>
    <dgm:pt modelId="{5DFF5D82-D0D4-4AB6-A6C5-7E78A86ED82C}" type="pres">
      <dgm:prSet presAssocID="{5C0A1D70-EB15-4C56-AD95-572A9D022B76}" presName="upArrowText" presStyleLbl="revTx" presStyleIdx="0" presStyleCnt="2" custLinFactNeighborX="12634" custLinFactNeighborY="3113">
        <dgm:presLayoutVars>
          <dgm:chMax val="0"/>
          <dgm:bulletEnabled val="1"/>
        </dgm:presLayoutVars>
      </dgm:prSet>
      <dgm:spPr/>
    </dgm:pt>
    <dgm:pt modelId="{ED719C18-4BB9-4D86-8C03-258CB6736509}" type="pres">
      <dgm:prSet presAssocID="{673A00B9-45BE-448C-8220-7C187A99916E}" presName="downArrow" presStyleLbl="node1" presStyleIdx="1" presStyleCnt="2"/>
      <dgm:spPr/>
    </dgm:pt>
    <dgm:pt modelId="{389AD8F5-44AE-45B0-B7B6-23F98C58B83E}" type="pres">
      <dgm:prSet presAssocID="{673A00B9-45BE-448C-8220-7C187A99916E}" presName="downArrowText" presStyleLbl="revTx" presStyleIdx="1" presStyleCnt="2" custScaleX="124097">
        <dgm:presLayoutVars>
          <dgm:chMax val="0"/>
          <dgm:bulletEnabled val="1"/>
        </dgm:presLayoutVars>
      </dgm:prSet>
      <dgm:spPr/>
    </dgm:pt>
  </dgm:ptLst>
  <dgm:cxnLst>
    <dgm:cxn modelId="{2F897F1B-372E-45DC-A0B7-23F69B9D42F7}" type="presOf" srcId="{5C0A1D70-EB15-4C56-AD95-572A9D022B76}" destId="{5DFF5D82-D0D4-4AB6-A6C5-7E78A86ED82C}" srcOrd="0" destOrd="0" presId="urn:microsoft.com/office/officeart/2005/8/layout/arrow4"/>
    <dgm:cxn modelId="{B873803E-1BDE-46AE-9F3C-FC9F888B5BB4}" srcId="{3F5A02A7-F03B-462A-8F75-540A9A4F6D56}" destId="{5C0A1D70-EB15-4C56-AD95-572A9D022B76}" srcOrd="0" destOrd="0" parTransId="{DC2EC651-F701-402B-9D61-75593B5B6EFA}" sibTransId="{BBDC9D96-D577-4B51-BD25-B8D82DA9E50E}"/>
    <dgm:cxn modelId="{06F1A0CE-1828-4343-8650-A681C2F63BEE}" type="presOf" srcId="{673A00B9-45BE-448C-8220-7C187A99916E}" destId="{389AD8F5-44AE-45B0-B7B6-23F98C58B83E}" srcOrd="0" destOrd="0" presId="urn:microsoft.com/office/officeart/2005/8/layout/arrow4"/>
    <dgm:cxn modelId="{36D807D5-F511-479C-9F92-A8F89768B673}" type="presOf" srcId="{3F5A02A7-F03B-462A-8F75-540A9A4F6D56}" destId="{C3DD3EF4-00DA-4684-A0B5-0D2D1F95E906}" srcOrd="0" destOrd="0" presId="urn:microsoft.com/office/officeart/2005/8/layout/arrow4"/>
    <dgm:cxn modelId="{40EF39EF-C387-4640-B7DD-BA70A34022F6}" srcId="{3F5A02A7-F03B-462A-8F75-540A9A4F6D56}" destId="{673A00B9-45BE-448C-8220-7C187A99916E}" srcOrd="1" destOrd="0" parTransId="{59D0C018-B88B-4F17-911B-8159D5A75A61}" sibTransId="{91F3CB83-EDC4-4242-AC7D-65B2CF89D568}"/>
    <dgm:cxn modelId="{A49BF16F-6F04-4EC0-B5D3-0CCEB4CA7BCA}" type="presParOf" srcId="{C3DD3EF4-00DA-4684-A0B5-0D2D1F95E906}" destId="{3FDB43E0-FB8A-46BA-855F-B41B6790964A}" srcOrd="0" destOrd="0" presId="urn:microsoft.com/office/officeart/2005/8/layout/arrow4"/>
    <dgm:cxn modelId="{A1BA9F14-A0B6-4625-9E95-E0C0B2840C16}" type="presParOf" srcId="{C3DD3EF4-00DA-4684-A0B5-0D2D1F95E906}" destId="{5DFF5D82-D0D4-4AB6-A6C5-7E78A86ED82C}" srcOrd="1" destOrd="0" presId="urn:microsoft.com/office/officeart/2005/8/layout/arrow4"/>
    <dgm:cxn modelId="{2B3E60D0-A639-4918-A32C-783D5AF690CB}" type="presParOf" srcId="{C3DD3EF4-00DA-4684-A0B5-0D2D1F95E906}" destId="{ED719C18-4BB9-4D86-8C03-258CB6736509}" srcOrd="2" destOrd="0" presId="urn:microsoft.com/office/officeart/2005/8/layout/arrow4"/>
    <dgm:cxn modelId="{D5448EF8-741A-4331-A7BB-B6FAFB2FC4C1}" type="presParOf" srcId="{C3DD3EF4-00DA-4684-A0B5-0D2D1F95E906}" destId="{389AD8F5-44AE-45B0-B7B6-23F98C58B83E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29DE62-C2F5-4BE5-B7CD-FA45638ADF72}" type="doc">
      <dgm:prSet loTypeId="urn:microsoft.com/office/officeart/2005/8/layout/arrow1" loCatId="relationship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pPr rtl="1"/>
          <a:endParaRPr lang="he-IL"/>
        </a:p>
      </dgm:t>
    </dgm:pt>
    <dgm:pt modelId="{41FF6908-B164-4CD3-B6ED-616A559FF13E}">
      <dgm:prSet phldrT="[טקסט]" custT="1"/>
      <dgm:spPr/>
      <dgm:t>
        <a:bodyPr/>
        <a:lstStyle/>
        <a:p>
          <a:pPr rtl="1"/>
          <a:r>
            <a:rPr lang="he-IL" sz="2000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מספר שכבות</a:t>
          </a:r>
        </a:p>
      </dgm:t>
    </dgm:pt>
    <dgm:pt modelId="{908C94C4-06FC-45BB-AA85-E094A58595F5}" type="parTrans" cxnId="{1C3853AA-5A28-47C8-A7D1-AFE678F77316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F05B284-F95E-4D36-A143-7D0D7B8BC0AC}" type="sibTrans" cxnId="{1C3853AA-5A28-47C8-A7D1-AFE678F77316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75AC03E2-2FD5-4BD3-8955-2AA16FD36ABB}">
      <dgm:prSet phldrT="[טקסט]" custT="1"/>
      <dgm:spPr/>
      <dgm:t>
        <a:bodyPr/>
        <a:lstStyle/>
        <a:p>
          <a:pPr rtl="1"/>
          <a:r>
            <a:rPr lang="he-IL" sz="2000" b="1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גודל השכבות הנסתרות</a:t>
          </a:r>
        </a:p>
      </dgm:t>
    </dgm:pt>
    <dgm:pt modelId="{5494F603-1AA3-4176-958C-EFA8569AC964}" type="parTrans" cxnId="{63DCD904-A779-466E-9A74-9114FC6FD5DF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C578984B-301D-4032-A59A-2CF26CCD4578}" type="sibTrans" cxnId="{63DCD904-A779-466E-9A74-9114FC6FD5DF}">
      <dgm:prSet/>
      <dgm:spPr/>
      <dgm:t>
        <a:bodyPr/>
        <a:lstStyle/>
        <a:p>
          <a:pPr rtl="1"/>
          <a:endParaRPr lang="he-IL" sz="2400" b="1">
            <a:solidFill>
              <a:schemeClr val="accent1">
                <a:lumMod val="50000"/>
              </a:schemeClr>
            </a:solidFill>
            <a:latin typeface="David" panose="020E0502060401010101" pitchFamily="34" charset="-79"/>
            <a:cs typeface="David" panose="020E0502060401010101" pitchFamily="34" charset="-79"/>
          </a:endParaRPr>
        </a:p>
      </dgm:t>
    </dgm:pt>
    <dgm:pt modelId="{61FE06A4-8B46-4DA3-8881-D36B569CD942}" type="pres">
      <dgm:prSet presAssocID="{CE29DE62-C2F5-4BE5-B7CD-FA45638ADF72}" presName="cycle" presStyleCnt="0">
        <dgm:presLayoutVars>
          <dgm:dir/>
          <dgm:resizeHandles val="exact"/>
        </dgm:presLayoutVars>
      </dgm:prSet>
      <dgm:spPr/>
    </dgm:pt>
    <dgm:pt modelId="{CACA8598-39AC-4E66-8E4F-3D08F84FAB60}" type="pres">
      <dgm:prSet presAssocID="{41FF6908-B164-4CD3-B6ED-616A559FF13E}" presName="arrow" presStyleLbl="node1" presStyleIdx="0" presStyleCnt="2" custAng="10800000" custFlipVert="1" custScaleX="56289" custScaleY="135093" custRadScaleRad="184549" custRadScaleInc="49475">
        <dgm:presLayoutVars>
          <dgm:bulletEnabled val="1"/>
        </dgm:presLayoutVars>
      </dgm:prSet>
      <dgm:spPr/>
    </dgm:pt>
    <dgm:pt modelId="{A3C457C4-F794-4DBD-997A-B676408DDF37}" type="pres">
      <dgm:prSet presAssocID="{75AC03E2-2FD5-4BD3-8955-2AA16FD36ABB}" presName="arrow" presStyleLbl="node1" presStyleIdx="1" presStyleCnt="2" custAng="16200000" custScaleX="56289" custScaleY="149073" custRadScaleRad="141952" custRadScaleInc="-94577">
        <dgm:presLayoutVars>
          <dgm:bulletEnabled val="1"/>
        </dgm:presLayoutVars>
      </dgm:prSet>
      <dgm:spPr/>
    </dgm:pt>
  </dgm:ptLst>
  <dgm:cxnLst>
    <dgm:cxn modelId="{63DCD904-A779-466E-9A74-9114FC6FD5DF}" srcId="{CE29DE62-C2F5-4BE5-B7CD-FA45638ADF72}" destId="{75AC03E2-2FD5-4BD3-8955-2AA16FD36ABB}" srcOrd="1" destOrd="0" parTransId="{5494F603-1AA3-4176-958C-EFA8569AC964}" sibTransId="{C578984B-301D-4032-A59A-2CF26CCD4578}"/>
    <dgm:cxn modelId="{3DE7B818-FC3E-40EB-B821-BFB5ADFA9915}" type="presOf" srcId="{41FF6908-B164-4CD3-B6ED-616A559FF13E}" destId="{CACA8598-39AC-4E66-8E4F-3D08F84FAB60}" srcOrd="0" destOrd="0" presId="urn:microsoft.com/office/officeart/2005/8/layout/arrow1"/>
    <dgm:cxn modelId="{8FA22286-CF15-4445-BBE4-84A514D42632}" type="presOf" srcId="{CE29DE62-C2F5-4BE5-B7CD-FA45638ADF72}" destId="{61FE06A4-8B46-4DA3-8881-D36B569CD942}" srcOrd="0" destOrd="0" presId="urn:microsoft.com/office/officeart/2005/8/layout/arrow1"/>
    <dgm:cxn modelId="{1C3853AA-5A28-47C8-A7D1-AFE678F77316}" srcId="{CE29DE62-C2F5-4BE5-B7CD-FA45638ADF72}" destId="{41FF6908-B164-4CD3-B6ED-616A559FF13E}" srcOrd="0" destOrd="0" parTransId="{908C94C4-06FC-45BB-AA85-E094A58595F5}" sibTransId="{CF05B284-F95E-4D36-A143-7D0D7B8BC0AC}"/>
    <dgm:cxn modelId="{AB6CFBF9-D6B6-48A0-95FA-DA428AB87D66}" type="presOf" srcId="{75AC03E2-2FD5-4BD3-8955-2AA16FD36ABB}" destId="{A3C457C4-F794-4DBD-997A-B676408DDF37}" srcOrd="0" destOrd="0" presId="urn:microsoft.com/office/officeart/2005/8/layout/arrow1"/>
    <dgm:cxn modelId="{60B9EB3C-1653-481D-A5DB-32E6E479ED57}" type="presParOf" srcId="{61FE06A4-8B46-4DA3-8881-D36B569CD942}" destId="{CACA8598-39AC-4E66-8E4F-3D08F84FAB60}" srcOrd="0" destOrd="0" presId="urn:microsoft.com/office/officeart/2005/8/layout/arrow1"/>
    <dgm:cxn modelId="{DE6CECC8-4242-41A3-9F31-D458CFE70AD4}" type="presParOf" srcId="{61FE06A4-8B46-4DA3-8881-D36B569CD942}" destId="{A3C457C4-F794-4DBD-997A-B676408DDF37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B43E0-FB8A-46BA-855F-B41B6790964A}">
      <dsp:nvSpPr>
        <dsp:cNvPr id="0" name=""/>
        <dsp:cNvSpPr/>
      </dsp:nvSpPr>
      <dsp:spPr>
        <a:xfrm>
          <a:off x="-121205" y="0"/>
          <a:ext cx="1205273" cy="1252495"/>
        </a:xfrm>
        <a:prstGeom prst="up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F5D82-D0D4-4AB6-A6C5-7E78A86ED82C}">
      <dsp:nvSpPr>
        <dsp:cNvPr id="0" name=""/>
        <dsp:cNvSpPr/>
      </dsp:nvSpPr>
      <dsp:spPr>
        <a:xfrm>
          <a:off x="1378630" y="38990"/>
          <a:ext cx="2045312" cy="125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דיוק </a:t>
          </a:r>
        </a:p>
      </dsp:txBody>
      <dsp:txXfrm>
        <a:off x="1378630" y="38990"/>
        <a:ext cx="2045312" cy="1252495"/>
      </dsp:txXfrm>
    </dsp:sp>
    <dsp:sp modelId="{ED719C18-4BB9-4D86-8C03-258CB6736509}">
      <dsp:nvSpPr>
        <dsp:cNvPr id="0" name=""/>
        <dsp:cNvSpPr/>
      </dsp:nvSpPr>
      <dsp:spPr>
        <a:xfrm>
          <a:off x="240376" y="1356870"/>
          <a:ext cx="1205273" cy="1252495"/>
        </a:xfrm>
        <a:prstGeom prst="downArrow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9AD8F5-44AE-45B0-B7B6-23F98C58B83E}">
      <dsp:nvSpPr>
        <dsp:cNvPr id="0" name=""/>
        <dsp:cNvSpPr/>
      </dsp:nvSpPr>
      <dsp:spPr>
        <a:xfrm>
          <a:off x="1235377" y="1356870"/>
          <a:ext cx="2538170" cy="125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0" rIns="199136" bIns="199136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800" b="1" kern="1200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גודל הרשת </a:t>
          </a:r>
          <a:r>
            <a:rPr lang="he-IL" sz="2000" b="1" kern="1200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(מספר הפרמטרים)</a:t>
          </a:r>
        </a:p>
      </dsp:txBody>
      <dsp:txXfrm>
        <a:off x="1235377" y="1356870"/>
        <a:ext cx="2538170" cy="1252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A8598-39AC-4E66-8E4F-3D08F84FAB60}">
      <dsp:nvSpPr>
        <dsp:cNvPr id="0" name=""/>
        <dsp:cNvSpPr/>
      </dsp:nvSpPr>
      <dsp:spPr>
        <a:xfrm rot="16200000" flipV="1">
          <a:off x="1122101" y="-494309"/>
          <a:ext cx="839846" cy="2015622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מספר שכבות</a:t>
          </a:r>
        </a:p>
      </dsp:txBody>
      <dsp:txXfrm rot="5400000">
        <a:off x="534213" y="303540"/>
        <a:ext cx="1868649" cy="419923"/>
      </dsp:txXfrm>
    </dsp:sp>
    <dsp:sp modelId="{A3C457C4-F794-4DBD-997A-B676408DDF37}">
      <dsp:nvSpPr>
        <dsp:cNvPr id="0" name=""/>
        <dsp:cNvSpPr/>
      </dsp:nvSpPr>
      <dsp:spPr>
        <a:xfrm>
          <a:off x="0" y="718531"/>
          <a:ext cx="839846" cy="2224207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b="1" kern="1200" dirty="0">
              <a:solidFill>
                <a:schemeClr val="accent1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rPr>
            <a:t>גודל השכבות הנסתרות</a:t>
          </a:r>
        </a:p>
      </dsp:txBody>
      <dsp:txXfrm rot="-5400000">
        <a:off x="-618693" y="1694159"/>
        <a:ext cx="2077234" cy="41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CA5FD4-F46F-0095-2D50-388369ABA8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887A52E-F899-9A82-D540-DC012735E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7BE3B0-394A-FF75-737A-B3CC5FD8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95B338-0615-6DB6-ACC0-7AC0048D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22070B8-43C1-B0C2-87F8-E95BF65A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426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831B3F-1899-9A07-353E-6E35CFA73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5C27F6C-C806-41AD-A73F-2468E589D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2FC67B9-E46D-4280-6C1B-74E30A20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A16A53A-2284-202D-E403-A773FF032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F76036-192A-A133-D108-2A53F686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593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6593255-604C-94A1-524C-0EA91DEEB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6B273C2-BAE7-99DB-6B57-34038364B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F454623-30D1-847B-DF1E-A34198FE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D754A3-64A9-A838-5754-19618E5E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3ADEC4-DABF-ED39-43F5-B5EC0B85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34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2310B13-C397-CBF0-F88D-0033D84C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B8EDBE-8F0C-761B-D185-3976BF95A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87F8918-8721-BEE4-8200-77F014A7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9660A1E-70FF-2944-2CFA-3B4E1C67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96B4BCD-D1B0-4849-0301-36B4620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3281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B94E56A-85A8-CE19-985E-372BED1B6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A6813B9-EF61-21CA-CE9C-6758A6184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B9C86BC-1961-8BDB-0BC0-70031C1D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AE6F0C8-D1A6-837D-9D50-9FF5D6D9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917A61-2FD1-8F99-0FAE-B38EEFFE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4631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369BE8-F15E-173B-3123-07B8C12A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30013CD-67B5-CD31-A88E-BF00234DD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41DC508-A79D-30B8-D796-9420B814D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4248080-C1F3-B76E-D156-70BF92DC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8BD1EE7-F22D-2397-488C-18F24CE62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E4F89F2-EF77-ED9C-6348-378079C1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6244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075EC9-DAE0-B140-151A-4C1374E1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D99B155-D6D9-D140-C880-DB3BF7A18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C43162E-2505-5752-D692-080C801FE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D85AA73-715F-B1E8-43C6-97C771E5D8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8A50BE0-23D3-EE8A-EE83-A90B45E4E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C7DC985-7E3C-21A9-6BFA-F7B8D99F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BD08FFB4-4ADE-6016-5A33-391A55BF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3B58665-0308-9FA1-7445-2783A526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93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765E95-8A73-A151-A50F-9FA5BED3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2CDCE75-6F10-A527-DC1D-4D236AFF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D23C4D99-9D5D-B507-2470-B1838CEA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D95D62A-462B-7B1A-0FF0-86358D99B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015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17890B7-BBD6-36D8-B0F9-20131596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EADEEE6-32CA-AED6-3C47-2C513551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706E7C0-E40A-F3A0-E8C4-E284CCB6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12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9FABA9B-A4F6-E03F-8E54-0C23E65D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9180C2-AAEC-EC1C-CC3A-30C13AD2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34F9BB0-A1BF-AA76-DAD1-5E7A2227D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5D7B34-8EB7-304B-9911-D64B281C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231354D-90E4-8880-1CCB-BA3D8E9B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DF1A615-F1A7-46E7-A813-077C8ADD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66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A7A380-D4AB-54CB-F133-AE5008B20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0A33C9E-0ACE-4072-46FD-48A9DF09B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D64D00B-11BC-58BA-166F-66F71C0E7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71C2AF1-EDB5-09A1-CB99-BDA2A7DA8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DD7AD08-D98E-1341-C972-87D5D2C7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73EC77B-B3B4-3E88-896B-3659FDB8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33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8612E46-BFAE-4908-9FC4-2A92EEA9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66F9902-88CB-9E5B-4730-EE1DF88A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9C1988-DC35-F857-6CC3-20F1A66AC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190CC-16E9-406F-87B3-411DD488CA71}" type="datetimeFigureOut">
              <a:rPr lang="he-IL" smtClean="0"/>
              <a:t>כ"ד/טבת/תשפ"ג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82C1F95-7040-A19A-66BD-BF8C6B2C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2ACC8D5-E5C3-635D-F4BC-449373E7C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01647-5202-400C-B918-4EE11F20921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73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8.svg"/><Relationship Id="rId7" Type="http://schemas.openxmlformats.org/officeDocument/2006/relationships/diagramLayout" Target="../diagrams/layout1.xml"/><Relationship Id="rId12" Type="http://schemas.openxmlformats.org/officeDocument/2006/relationships/diagramData" Target="../diagrams/data2.xml"/><Relationship Id="rId2" Type="http://schemas.openxmlformats.org/officeDocument/2006/relationships/image" Target="../media/image7.png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1.pn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microsoft.com/office/2007/relationships/diagramDrawing" Target="../diagrams/drawing1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1.xml"/><Relationship Id="rId1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תמונה 10" descr="מערכת Neuron בעיבוד תלת-ממדי">
            <a:extLst>
              <a:ext uri="{FF2B5EF4-FFF2-40B4-BE49-F238E27FC236}">
                <a16:creationId xmlns:a16="http://schemas.microsoft.com/office/drawing/2014/main" id="{49C69BB6-387A-391D-1CEF-48BEA9A1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9" r="7269" b="-2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9" name="תמונה 8" descr="מודל מוח עם אורות LED">
            <a:extLst>
              <a:ext uri="{FF2B5EF4-FFF2-40B4-BE49-F238E27FC236}">
                <a16:creationId xmlns:a16="http://schemas.microsoft.com/office/drawing/2014/main" id="{1615F434-9022-A565-E996-AE4217DFA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r="6852" b="4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7" name="תמונה 6" descr="מחבר neurons תלת-ממדי">
            <a:extLst>
              <a:ext uri="{FF2B5EF4-FFF2-40B4-BE49-F238E27FC236}">
                <a16:creationId xmlns:a16="http://schemas.microsoft.com/office/drawing/2014/main" id="{2D7CF875-C7CA-7E46-CF84-BB9F05DE52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r="13046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F921BA91-35B8-BED3-99D9-AAD2D3034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8780" y="379896"/>
            <a:ext cx="3549772" cy="6276513"/>
          </a:xfrm>
          <a:solidFill>
            <a:srgbClr val="D9D9D9"/>
          </a:solidFill>
          <a:ln w="127000"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en-US" sz="4800" b="1" kern="1200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אופטימיזציה</a:t>
            </a:r>
            <a:r>
              <a:rPr lang="en-US" sz="4800" b="1" kern="1200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חישובית עבור רשת נוירונים</a:t>
            </a:r>
            <a:endParaRPr lang="en-US" sz="4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/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/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/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מציגים</a:t>
            </a:r>
            <a:r>
              <a:rPr lang="en-US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אלון</a:t>
            </a:r>
            <a:r>
              <a:rPr lang="en-US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מזרחי</a:t>
            </a:r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אלון</a:t>
            </a:r>
            <a:r>
              <a:rPr lang="en-US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לרון</a:t>
            </a:r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ירדן</a:t>
            </a:r>
            <a:r>
              <a:rPr lang="en-US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תורג'מן</a:t>
            </a:r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indent="-22860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סתיו </a:t>
            </a:r>
            <a:r>
              <a:rPr lang="en-US" dirty="0" err="1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יעקב</a:t>
            </a:r>
            <a:endParaRPr lang="en-US" dirty="0">
              <a:solidFill>
                <a:sysClr val="windowText" lastClr="00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341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השוואת מדדים סטטיסטיים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436F9F-9653-4483-F3C1-700E794FB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05916"/>
              </p:ext>
            </p:extLst>
          </p:nvPr>
        </p:nvGraphicFramePr>
        <p:xfrm>
          <a:off x="1908144" y="1447760"/>
          <a:ext cx="9233886" cy="19812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09886">
                  <a:extLst>
                    <a:ext uri="{9D8B030D-6E8A-4147-A177-3AD203B41FA5}">
                      <a16:colId xmlns:a16="http://schemas.microsoft.com/office/drawing/2014/main" val="115747491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48235653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89350252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500294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39199642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04648108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517271907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90847906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05565747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688509447"/>
                    </a:ext>
                  </a:extLst>
                </a:gridCol>
              </a:tblGrid>
              <a:tr h="295838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NSGA II</a:t>
                      </a:r>
                      <a:endParaRPr lang="en-US" sz="12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MOEAD</a:t>
                      </a:r>
                      <a:endParaRPr lang="en-US" sz="12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178901"/>
                  </a:ext>
                </a:extLst>
              </a:tr>
              <a:tr h="2582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Index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IGD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HV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SPREAD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TIME[min]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Index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IGD</a:t>
                      </a:r>
                      <a:endParaRPr lang="en-US" sz="18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HV</a:t>
                      </a:r>
                      <a:endParaRPr lang="en-US" sz="18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SPREAD</a:t>
                      </a:r>
                      <a:endParaRPr lang="en-US" sz="18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TIME[min]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8006761"/>
                  </a:ext>
                </a:extLst>
              </a:tr>
              <a:tr h="475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Average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474.5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62506.9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882.7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34.1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Average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45.9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59964.2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100.5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26.4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7933001"/>
                  </a:ext>
                </a:extLst>
              </a:tr>
              <a:tr h="475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Median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196.7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63059.6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431.4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33.1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Median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26.4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64465.6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59.9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24.9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5457861"/>
                  </a:ext>
                </a:extLst>
              </a:tr>
              <a:tr h="475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STD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589.2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4411.4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1058.7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6.9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STD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79.5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13572.4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141.0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6.7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4577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2964DEF-F08D-5E69-34E9-08597D430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84862"/>
              </p:ext>
            </p:extLst>
          </p:nvPr>
        </p:nvGraphicFramePr>
        <p:xfrm>
          <a:off x="4122205" y="3767051"/>
          <a:ext cx="4805763" cy="1595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6689">
                  <a:extLst>
                    <a:ext uri="{9D8B030D-6E8A-4147-A177-3AD203B41FA5}">
                      <a16:colId xmlns:a16="http://schemas.microsoft.com/office/drawing/2014/main" val="1120228794"/>
                    </a:ext>
                  </a:extLst>
                </a:gridCol>
                <a:gridCol w="898047">
                  <a:extLst>
                    <a:ext uri="{9D8B030D-6E8A-4147-A177-3AD203B41FA5}">
                      <a16:colId xmlns:a16="http://schemas.microsoft.com/office/drawing/2014/main" val="631511964"/>
                    </a:ext>
                  </a:extLst>
                </a:gridCol>
                <a:gridCol w="873775">
                  <a:extLst>
                    <a:ext uri="{9D8B030D-6E8A-4147-A177-3AD203B41FA5}">
                      <a16:colId xmlns:a16="http://schemas.microsoft.com/office/drawing/2014/main" val="904631692"/>
                    </a:ext>
                  </a:extLst>
                </a:gridCol>
                <a:gridCol w="1237848">
                  <a:extLst>
                    <a:ext uri="{9D8B030D-6E8A-4147-A177-3AD203B41FA5}">
                      <a16:colId xmlns:a16="http://schemas.microsoft.com/office/drawing/2014/main" val="955147086"/>
                    </a:ext>
                  </a:extLst>
                </a:gridCol>
                <a:gridCol w="1019404">
                  <a:extLst>
                    <a:ext uri="{9D8B030D-6E8A-4147-A177-3AD203B41FA5}">
                      <a16:colId xmlns:a16="http://schemas.microsoft.com/office/drawing/2014/main" val="602998612"/>
                    </a:ext>
                  </a:extLst>
                </a:gridCol>
              </a:tblGrid>
              <a:tr h="319112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he-IL" sz="18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השוואה בין האלגוריתמים</a:t>
                      </a:r>
                      <a:endParaRPr lang="en-US" sz="1800" dirty="0">
                        <a:effectLst/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7529266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400">
                        <a:effectLst/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IGD [%]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HV [%]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SPREAD [%]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TIME [%]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7528106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Average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90.3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4.1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88.6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22.4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610515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Median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86.6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-2.2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86.1</a:t>
                      </a:r>
                      <a:endParaRPr lang="en-US" sz="140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24.8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364482"/>
                  </a:ext>
                </a:extLst>
              </a:tr>
              <a:tr h="3191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STD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86.5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-207.7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86.7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2.3</a:t>
                      </a:r>
                      <a:endParaRPr lang="en-US" sz="1400" dirty="0">
                        <a:effectLst/>
                        <a:latin typeface="David" panose="020E0502060401010101" pitchFamily="34" charset="-79"/>
                        <a:ea typeface="Calibri" panose="020F0502020204030204" pitchFamily="34" charset="0"/>
                        <a:cs typeface="David" panose="020E0502060401010101" pitchFamily="34" charset="-79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01581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29C5984-FB8D-64C1-D0E2-4D812AE04FAB}"/>
              </a:ext>
            </a:extLst>
          </p:cNvPr>
          <p:cNvSpPr txBox="1"/>
          <p:nvPr/>
        </p:nvSpPr>
        <p:spPr>
          <a:xfrm>
            <a:off x="7700706" y="5576823"/>
            <a:ext cx="3959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ירוק – אלגוריתם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MOEAD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בעל ייתרון</a:t>
            </a:r>
          </a:p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כתום – אלגוריתם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NAGA II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בעל ייתרון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2A115-6940-EC03-E56E-9595F0EB420D}"/>
              </a:ext>
            </a:extLst>
          </p:cNvPr>
          <p:cNvSpPr txBox="1"/>
          <p:nvPr/>
        </p:nvSpPr>
        <p:spPr>
          <a:xfrm>
            <a:off x="5458433" y="6203794"/>
            <a:ext cx="626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1200" dirty="0">
                <a:latin typeface="David" panose="020E0502060401010101" pitchFamily="34" charset="-79"/>
                <a:cs typeface="David" panose="020E0502060401010101" pitchFamily="34" charset="-79"/>
              </a:rPr>
              <a:t>*החזית אליה נעשה השוואה היא איחוד של 2 הרצות ארוכות יותר משאר ההרצות הנבחרו בתור רפרנס</a:t>
            </a:r>
            <a:endParaRPr lang="en-US" sz="12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33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מסקנות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24C3634C-331A-81DF-F3E6-3CEA33A52F56}"/>
              </a:ext>
            </a:extLst>
          </p:cNvPr>
          <p:cNvSpPr txBox="1"/>
          <p:nvPr/>
        </p:nvSpPr>
        <p:spPr>
          <a:xfrm>
            <a:off x="1572768" y="1373649"/>
            <a:ext cx="9575150" cy="6230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ראשית ניתן לקבוע שבעבור שני האלגוריתמים שנוסו בפרויקט זה התקבלו תוצאות טובות, ובפרט התקבלו חזיתות פרטו איכותיות המציגות פתרונות מדויקים (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Accuracy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) ובגדלי רשת קטנים יחסית.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dirty="0">
              <a:latin typeface="David" panose="020E0502060401010101" pitchFamily="34" charset="-79"/>
              <a:ea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מהסתכלות על קצב התקדמות הפתרונות במרחב המטרות ניתן לומר כי הן ב-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2D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והן ב-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3D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מגיעים להתכנסות מהירה לחזית פרטו אופטימלית.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עבור הבעיה המוצגת האלגוריתם 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NSGA II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הפיק מספר גדול יותר של פתרונות בלתי נשלטים בהשוואה ל- 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MOEA/D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המאמץ החישובי הדרוש לשימוש באלגוריתמים אלו אינו גדול, לכן שימוש בהם (או באלגוריתמים שונים) בעת עבודה עם רשתות עצביות עשויה לסייע בייעול מבנה הרשת ושיפור הביצועים שלה.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בבחינת המדדים הסטטיסטיים אלגוריתם </a:t>
            </a:r>
            <a:r>
              <a:rPr lang="en-US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MOEAD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הציג ביצועים טובים יותר.</a:t>
            </a:r>
          </a:p>
          <a:p>
            <a:pPr marL="342900" indent="-3429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endParaRPr lang="he-IL" dirty="0">
              <a:latin typeface="David" panose="020E0502060401010101" pitchFamily="34" charset="-79"/>
              <a:ea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endParaRPr lang="he-IL" dirty="0">
              <a:latin typeface="David" panose="020E0502060401010101" pitchFamily="34" charset="-79"/>
              <a:ea typeface="David" panose="020E0502060401010101" pitchFamily="34" charset="-79"/>
              <a:cs typeface="David" panose="020E0502060401010101" pitchFamily="34" charset="-79"/>
            </a:endParaRPr>
          </a:p>
          <a:p>
            <a:pPr marL="342900" indent="-342900" algn="just" rtl="1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144010" algn="l"/>
              </a:tabLst>
            </a:pPr>
            <a:endParaRPr lang="he-IL" dirty="0">
              <a:latin typeface="David" panose="020E0502060401010101" pitchFamily="34" charset="-79"/>
              <a:ea typeface="David" panose="020E0502060401010101" pitchFamily="34" charset="-79"/>
              <a:cs typeface="David" panose="020E0502060401010101" pitchFamily="34" charset="-79"/>
            </a:endParaRPr>
          </a:p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4144010" algn="l"/>
              </a:tabLst>
            </a:pPr>
            <a:endParaRPr lang="en-US" sz="16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080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מוטיבציה</a:t>
            </a:r>
          </a:p>
        </p:txBody>
      </p:sp>
      <p:pic>
        <p:nvPicPr>
          <p:cNvPr id="8" name="image11.png">
            <a:extLst>
              <a:ext uri="{FF2B5EF4-FFF2-40B4-BE49-F238E27FC236}">
                <a16:creationId xmlns:a16="http://schemas.microsoft.com/office/drawing/2014/main" id="{B637C1BE-0524-413E-923A-B897552A3D9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01951" y="1576272"/>
            <a:ext cx="6836806" cy="1852728"/>
          </a:xfrm>
          <a:prstGeom prst="rect">
            <a:avLst/>
          </a:prstGeom>
          <a:ln/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63E69D3-DB53-B934-850C-02BE68EF3B89}"/>
              </a:ext>
            </a:extLst>
          </p:cNvPr>
          <p:cNvSpPr txBox="1"/>
          <p:nvPr/>
        </p:nvSpPr>
        <p:spPr>
          <a:xfrm>
            <a:off x="7507409" y="1765206"/>
            <a:ext cx="4069950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מטרת הקצה: קלסיפיקציה -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סיווג בין 5 מצבים שונים של כף יד אנושית 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(class 1-5)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,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באמצעות מערכת חישה הנמצאת על הזרוע.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CC9307-D6DB-1A9C-8C58-12B97AE579D7}"/>
              </a:ext>
            </a:extLst>
          </p:cNvPr>
          <p:cNvSpPr txBox="1"/>
          <p:nvPr/>
        </p:nvSpPr>
        <p:spPr>
          <a:xfrm>
            <a:off x="801952" y="3724908"/>
            <a:ext cx="10775408" cy="2545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  <a:spcAft>
                <a:spcPts val="800"/>
              </a:spcAft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שימושים:</a:t>
            </a:r>
          </a:p>
          <a:p>
            <a:pPr marL="285750" indent="-285750" algn="just" rtl="1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הפעלת יד רובוטית מרחוק, בסביבת עבודה מסוכנת, ללא כפפה המגבילה את תנועת האצבעות, כגון: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טיפול בחולים עם מחלה מדבקת (קורונה).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עבודה עם חומרים רעילים.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עבודה בסביבה </a:t>
            </a:r>
            <a:r>
              <a:rPr lang="he-IL" dirty="0"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עם </a:t>
            </a:r>
            <a:r>
              <a:rPr lang="he-IL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טמפרטורות קיצוניות.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68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מערכת החישה</a:t>
            </a:r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6996F4CC-8EF3-8DC0-2B39-5F0355CC5246}"/>
              </a:ext>
            </a:extLst>
          </p:cNvPr>
          <p:cNvPicPr/>
          <p:nvPr/>
        </p:nvPicPr>
        <p:blipFill>
          <a:blip r:embed="rId2"/>
          <a:srcRect t="17865"/>
          <a:stretch>
            <a:fillRect/>
          </a:stretch>
        </p:blipFill>
        <p:spPr>
          <a:xfrm>
            <a:off x="801951" y="1637067"/>
            <a:ext cx="3113428" cy="2436581"/>
          </a:xfrm>
          <a:prstGeom prst="rect">
            <a:avLst/>
          </a:prstGeom>
          <a:ln/>
        </p:spPr>
      </p:pic>
      <p:pic>
        <p:nvPicPr>
          <p:cNvPr id="10" name="image4.png">
            <a:extLst>
              <a:ext uri="{FF2B5EF4-FFF2-40B4-BE49-F238E27FC236}">
                <a16:creationId xmlns:a16="http://schemas.microsoft.com/office/drawing/2014/main" id="{061D60D0-EAED-6A40-E7B1-47DD77F899E9}"/>
              </a:ext>
            </a:extLst>
          </p:cNvPr>
          <p:cNvPicPr/>
          <p:nvPr/>
        </p:nvPicPr>
        <p:blipFill>
          <a:blip r:embed="rId3"/>
          <a:srcRect l="6892" t="17964" b="9880"/>
          <a:stretch>
            <a:fillRect/>
          </a:stretch>
        </p:blipFill>
        <p:spPr>
          <a:xfrm>
            <a:off x="4299821" y="1637067"/>
            <a:ext cx="3113428" cy="2436581"/>
          </a:xfrm>
          <a:prstGeom prst="rect">
            <a:avLst/>
          </a:prstGeom>
          <a:ln/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33CC9307-D6DB-1A9C-8C58-12B97AE579D7}"/>
              </a:ext>
            </a:extLst>
          </p:cNvPr>
          <p:cNvSpPr txBox="1"/>
          <p:nvPr/>
        </p:nvSpPr>
        <p:spPr>
          <a:xfrm>
            <a:off x="801951" y="4628175"/>
            <a:ext cx="1092055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sz="1800" dirty="0">
                <a:effectLst/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את המיפוי מתזוזת שרירי האמה למצב היד נבצע באמצעות רשת עצבית מלאכותית, כאשר הכניסה לרשת היא האות המתקבל ממערכת החישה והיציאה מהרשת היא מצב היד.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E78CA65-EB64-0BA4-E178-2CB5B7F22EA3}"/>
              </a:ext>
            </a:extLst>
          </p:cNvPr>
          <p:cNvSpPr txBox="1"/>
          <p:nvPr/>
        </p:nvSpPr>
        <p:spPr>
          <a:xfrm>
            <a:off x="7721492" y="1238528"/>
            <a:ext cx="4069950" cy="3068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sz="1800" dirty="0">
                <a:effectLst/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מערכת החישה מבוססת על  סט רחב מאוד של חיישני כוחות אשר ממוקמים באמה של המפעיל. </a:t>
            </a:r>
          </a:p>
          <a:p>
            <a:pPr marL="285750" indent="-285750" algn="just" rtl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144010" algn="l"/>
              </a:tabLst>
            </a:pPr>
            <a:r>
              <a:rPr lang="he-IL" sz="1800" dirty="0">
                <a:effectLst/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בעזרת סט החיישנים הללו ניתן לקבל מידע רב</a:t>
            </a:r>
            <a:r>
              <a:rPr lang="he-IL" dirty="0"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 אודות ת</a:t>
            </a:r>
            <a:r>
              <a:rPr lang="he-IL" sz="1800" dirty="0">
                <a:effectLst/>
                <a:latin typeface="David" panose="020E0502060401010101" pitchFamily="34" charset="-79"/>
                <a:ea typeface="David" panose="020E0502060401010101" pitchFamily="34" charset="-79"/>
                <a:cs typeface="David" panose="020E0502060401010101" pitchFamily="34" charset="-79"/>
              </a:rPr>
              <a:t>זוזת השרירים באמה, וכך לייצר מידע שבאמצעותו ננסה לחזות את מצבי היד.</a:t>
            </a:r>
            <a:endParaRPr lang="en-US" sz="1600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5577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משימת האופטימיזציה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563E69D3-DB53-B934-850C-02BE68EF3B89}"/>
              </a:ext>
            </a:extLst>
          </p:cNvPr>
          <p:cNvSpPr txBox="1"/>
          <p:nvPr/>
        </p:nvSpPr>
        <p:spPr>
          <a:xfrm>
            <a:off x="2157274" y="1300639"/>
            <a:ext cx="8922936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לייצר רשת בעלת הדיוק הגבוה ביותר לסיווג תוך שאיפה לגודל רשת מינימלי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CF393787-280F-077C-74FD-ACEC258F58A3}"/>
              </a:ext>
            </a:extLst>
          </p:cNvPr>
          <p:cNvGrpSpPr/>
          <p:nvPr/>
        </p:nvGrpSpPr>
        <p:grpSpPr>
          <a:xfrm>
            <a:off x="8245752" y="2034490"/>
            <a:ext cx="2644499" cy="576000"/>
            <a:chOff x="8460419" y="2166152"/>
            <a:chExt cx="2644499" cy="576000"/>
          </a:xfrm>
        </p:grpSpPr>
        <p:pic>
          <p:nvPicPr>
            <p:cNvPr id="13" name="גרפיקה 12" descr="פטיש עם מילוי מלא">
              <a:extLst>
                <a:ext uri="{FF2B5EF4-FFF2-40B4-BE49-F238E27FC236}">
                  <a16:creationId xmlns:a16="http://schemas.microsoft.com/office/drawing/2014/main" id="{D63C7CB7-EE2E-7545-CFA0-04A3CBBEB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10559743" y="2190565"/>
              <a:ext cx="474863" cy="474863"/>
            </a:xfrm>
            <a:prstGeom prst="rect">
              <a:avLst/>
            </a:prstGeom>
          </p:spPr>
        </p:pic>
        <p:sp>
          <p:nvSpPr>
            <p:cNvPr id="17" name="תיבת טקסט 16">
              <a:extLst>
                <a:ext uri="{FF2B5EF4-FFF2-40B4-BE49-F238E27FC236}">
                  <a16:creationId xmlns:a16="http://schemas.microsoft.com/office/drawing/2014/main" id="{C9F3F609-E7A9-2325-4559-E1194E484A0A}"/>
                </a:ext>
              </a:extLst>
            </p:cNvPr>
            <p:cNvSpPr txBox="1"/>
            <p:nvPr/>
          </p:nvSpPr>
          <p:spPr>
            <a:xfrm>
              <a:off x="8460419" y="2190565"/>
              <a:ext cx="211954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e-IL" sz="2800" b="1" u="sng" dirty="0">
                  <a:solidFill>
                    <a:sysClr val="windowText" lastClr="00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פרמטרי התכן</a:t>
              </a:r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473C89AD-7D8A-CC16-FE85-DA4F90D3BEF0}"/>
                </a:ext>
              </a:extLst>
            </p:cNvPr>
            <p:cNvSpPr/>
            <p:nvPr/>
          </p:nvSpPr>
          <p:spPr>
            <a:xfrm>
              <a:off x="10528918" y="2166152"/>
              <a:ext cx="576000" cy="576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E812ADC9-7105-3EF9-12CC-FBF9C9F1B1C9}"/>
              </a:ext>
            </a:extLst>
          </p:cNvPr>
          <p:cNvGrpSpPr/>
          <p:nvPr/>
        </p:nvGrpSpPr>
        <p:grpSpPr>
          <a:xfrm>
            <a:off x="765706" y="1947836"/>
            <a:ext cx="5272859" cy="1051379"/>
            <a:chOff x="2772240" y="1590170"/>
            <a:chExt cx="4001448" cy="1051379"/>
          </a:xfrm>
        </p:grpSpPr>
        <p:pic>
          <p:nvPicPr>
            <p:cNvPr id="3" name="גרפיקה 2" descr="יעד עם מילוי מלא">
              <a:extLst>
                <a:ext uri="{FF2B5EF4-FFF2-40B4-BE49-F238E27FC236}">
                  <a16:creationId xmlns:a16="http://schemas.microsoft.com/office/drawing/2014/main" id="{5112CDD8-3120-C679-CB35-D043659F0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16957" y="1590170"/>
              <a:ext cx="756731" cy="807175"/>
            </a:xfrm>
            <a:prstGeom prst="rect">
              <a:avLst/>
            </a:prstGeom>
          </p:spPr>
        </p:pic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0B08AC0A-4249-F839-D601-8B55813F6F16}"/>
                </a:ext>
              </a:extLst>
            </p:cNvPr>
            <p:cNvSpPr txBox="1"/>
            <p:nvPr/>
          </p:nvSpPr>
          <p:spPr>
            <a:xfrm>
              <a:off x="2772240" y="1687442"/>
              <a:ext cx="348670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e-IL" sz="2800" b="1" u="sng" dirty="0">
                  <a:solidFill>
                    <a:sysClr val="windowText" lastClr="00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מרחב המטרות: </a:t>
              </a:r>
              <a:r>
                <a:rPr lang="en-US" sz="2800" b="1" u="sng" dirty="0">
                  <a:solidFill>
                    <a:sysClr val="windowText" lastClr="000000"/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Min-Max  </a:t>
              </a:r>
              <a:endParaRPr lang="he-IL" sz="2800" b="1" u="sng" dirty="0">
                <a:solidFill>
                  <a:sysClr val="windowText" lastClr="000000"/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aphicFrame>
        <p:nvGraphicFramePr>
          <p:cNvPr id="24" name="דיאגרמה 23">
            <a:extLst>
              <a:ext uri="{FF2B5EF4-FFF2-40B4-BE49-F238E27FC236}">
                <a16:creationId xmlns:a16="http://schemas.microsoft.com/office/drawing/2014/main" id="{04E24C51-69FB-8D5D-464F-FA338A21DB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001949"/>
              </p:ext>
            </p:extLst>
          </p:nvPr>
        </p:nvGraphicFramePr>
        <p:xfrm>
          <a:off x="1339668" y="2939571"/>
          <a:ext cx="3652343" cy="260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6" name="image7.png">
            <a:extLst>
              <a:ext uri="{FF2B5EF4-FFF2-40B4-BE49-F238E27FC236}">
                <a16:creationId xmlns:a16="http://schemas.microsoft.com/office/drawing/2014/main" id="{E7B5352E-42A8-C20C-7AFC-5F10A46F1A20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>
          <a:xfrm>
            <a:off x="8245752" y="3532935"/>
            <a:ext cx="3501778" cy="2019707"/>
          </a:xfrm>
          <a:prstGeom prst="rect">
            <a:avLst/>
          </a:prstGeom>
          <a:ln/>
        </p:spPr>
      </p:pic>
      <p:graphicFrame>
        <p:nvGraphicFramePr>
          <p:cNvPr id="25" name="דיאגרמה 24">
            <a:extLst>
              <a:ext uri="{FF2B5EF4-FFF2-40B4-BE49-F238E27FC236}">
                <a16:creationId xmlns:a16="http://schemas.microsoft.com/office/drawing/2014/main" id="{6B31FF04-E904-112F-BDD0-7D458E6C4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169122"/>
              </p:ext>
            </p:extLst>
          </p:nvPr>
        </p:nvGraphicFramePr>
        <p:xfrm>
          <a:off x="7524886" y="2606536"/>
          <a:ext cx="3134019" cy="4056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5CC2265F-DC72-6E07-3318-121107627826}"/>
              </a:ext>
            </a:extLst>
          </p:cNvPr>
          <p:cNvGrpSpPr/>
          <p:nvPr/>
        </p:nvGrpSpPr>
        <p:grpSpPr>
          <a:xfrm>
            <a:off x="6670439" y="3346065"/>
            <a:ext cx="900000" cy="2247803"/>
            <a:chOff x="1684318" y="385773"/>
            <a:chExt cx="1077361" cy="1710161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8" name="חץ: למעלה 7">
              <a:extLst>
                <a:ext uri="{FF2B5EF4-FFF2-40B4-BE49-F238E27FC236}">
                  <a16:creationId xmlns:a16="http://schemas.microsoft.com/office/drawing/2014/main" id="{21C8E5BC-3686-47BC-00A7-CB52532F3873}"/>
                </a:ext>
              </a:extLst>
            </p:cNvPr>
            <p:cNvSpPr/>
            <p:nvPr/>
          </p:nvSpPr>
          <p:spPr>
            <a:xfrm>
              <a:off x="1684318" y="385773"/>
              <a:ext cx="1077361" cy="1643359"/>
            </a:xfrm>
            <a:prstGeom prst="upArrow">
              <a:avLst>
                <a:gd name="adj1" fmla="val 50000"/>
                <a:gd name="adj2" fmla="val 35000"/>
              </a:avLst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L" dirty="0"/>
            </a:p>
          </p:txBody>
        </p:sp>
        <p:sp>
          <p:nvSpPr>
            <p:cNvPr id="9" name="חץ: למעלה 4">
              <a:extLst>
                <a:ext uri="{FF2B5EF4-FFF2-40B4-BE49-F238E27FC236}">
                  <a16:creationId xmlns:a16="http://schemas.microsoft.com/office/drawing/2014/main" id="{39482EFB-AE2D-EE94-4F17-715215D3E6B6}"/>
                </a:ext>
              </a:extLst>
            </p:cNvPr>
            <p:cNvSpPr txBox="1"/>
            <p:nvPr/>
          </p:nvSpPr>
          <p:spPr>
            <a:xfrm rot="16200000">
              <a:off x="1416604" y="809318"/>
              <a:ext cx="1643359" cy="92987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marL="0" lvl="0" indent="0" algn="ctr" defTabSz="10668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e-IL" sz="2000" b="1" kern="1200" dirty="0">
                  <a:solidFill>
                    <a:schemeClr val="accent1">
                      <a:lumMod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גודל </a:t>
              </a:r>
              <a:r>
                <a:rPr lang="he-IL" sz="2000" b="1" dirty="0">
                  <a:solidFill>
                    <a:schemeClr val="accent1">
                      <a:lumMod val="50000"/>
                    </a:schemeClr>
                  </a:solidFill>
                  <a:latin typeface="David" panose="020E0502060401010101" pitchFamily="34" charset="-79"/>
                  <a:cs typeface="David" panose="020E0502060401010101" pitchFamily="34" charset="-79"/>
                </a:rPr>
                <a:t>שכבה ראשונה</a:t>
              </a:r>
              <a:endParaRPr lang="he-IL" sz="2000" b="1" kern="1200" dirty="0">
                <a:solidFill>
                  <a:schemeClr val="accent1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David" panose="020E0502060401010101" pitchFamily="34" charset="-79"/>
                <a:cs typeface="David" panose="020E0502060401010101" pitchFamily="34" charset="-79"/>
              </a:rPr>
              <a:t>3D Design Space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A581A6-4B89-4EF7-013A-FECBCEBCF4C9}"/>
              </a:ext>
            </a:extLst>
          </p:cNvPr>
          <p:cNvGrpSpPr/>
          <p:nvPr/>
        </p:nvGrpSpPr>
        <p:grpSpPr>
          <a:xfrm>
            <a:off x="6905624" y="1523265"/>
            <a:ext cx="4562475" cy="4421077"/>
            <a:chOff x="6905624" y="2059713"/>
            <a:chExt cx="4562475" cy="4421077"/>
          </a:xfrm>
        </p:grpSpPr>
        <p:pic>
          <p:nvPicPr>
            <p:cNvPr id="1028" name="Picture 4" descr="Chart&#10;&#10;Description automatically generated">
              <a:extLst>
                <a:ext uri="{FF2B5EF4-FFF2-40B4-BE49-F238E27FC236}">
                  <a16:creationId xmlns:a16="http://schemas.microsoft.com/office/drawing/2014/main" id="{1B1D6694-C366-4A1D-6351-6AD3044EF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9" r="9004"/>
            <a:stretch/>
          </p:blipFill>
          <p:spPr bwMode="auto">
            <a:xfrm>
              <a:off x="6905624" y="2059713"/>
              <a:ext cx="4562475" cy="4421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תיבת טקסט 1">
              <a:extLst>
                <a:ext uri="{FF2B5EF4-FFF2-40B4-BE49-F238E27FC236}">
                  <a16:creationId xmlns:a16="http://schemas.microsoft.com/office/drawing/2014/main" id="{D428BFC6-0351-9BE4-818A-DF851C5B221B}"/>
                </a:ext>
              </a:extLst>
            </p:cNvPr>
            <p:cNvSpPr txBox="1"/>
            <p:nvPr/>
          </p:nvSpPr>
          <p:spPr>
            <a:xfrm>
              <a:off x="7775654" y="2059713"/>
              <a:ext cx="2298160" cy="369332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0" u="none" strike="noStrike" dirty="0">
                  <a:effectLst/>
                  <a:latin typeface="David" panose="020E0502060401010101" pitchFamily="34" charset="-79"/>
                  <a:cs typeface="David" panose="020E0502060401010101" pitchFamily="34" charset="-79"/>
                </a:rPr>
                <a:t>NSGAII</a:t>
              </a:r>
              <a:endParaRPr lang="he-IL" sz="24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9F1411-824B-AF3E-DDF9-907409C43484}"/>
              </a:ext>
            </a:extLst>
          </p:cNvPr>
          <p:cNvGrpSpPr/>
          <p:nvPr/>
        </p:nvGrpSpPr>
        <p:grpSpPr>
          <a:xfrm>
            <a:off x="1142999" y="1523265"/>
            <a:ext cx="4714875" cy="4421079"/>
            <a:chOff x="1142999" y="2059713"/>
            <a:chExt cx="4714875" cy="4421079"/>
          </a:xfrm>
        </p:grpSpPr>
        <p:pic>
          <p:nvPicPr>
            <p:cNvPr id="1026" name="Picture 2" descr="Chart&#10;&#10;Description automatically generated">
              <a:extLst>
                <a:ext uri="{FF2B5EF4-FFF2-40B4-BE49-F238E27FC236}">
                  <a16:creationId xmlns:a16="http://schemas.microsoft.com/office/drawing/2014/main" id="{F26A486A-A55E-5149-0AD7-178E299EE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0" r="10523"/>
            <a:stretch/>
          </p:blipFill>
          <p:spPr bwMode="auto">
            <a:xfrm>
              <a:off x="1142999" y="2059714"/>
              <a:ext cx="4714875" cy="442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תיבת טקסט 2">
              <a:extLst>
                <a:ext uri="{FF2B5EF4-FFF2-40B4-BE49-F238E27FC236}">
                  <a16:creationId xmlns:a16="http://schemas.microsoft.com/office/drawing/2014/main" id="{133FA4DE-C449-97B4-F84E-3E78C31B25A5}"/>
                </a:ext>
              </a:extLst>
            </p:cNvPr>
            <p:cNvSpPr txBox="1"/>
            <p:nvPr/>
          </p:nvSpPr>
          <p:spPr>
            <a:xfrm>
              <a:off x="2150188" y="2059713"/>
              <a:ext cx="2298160" cy="369332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 i="0" u="none" strike="noStrike" dirty="0">
                  <a:effectLst/>
                  <a:latin typeface="David" panose="020E0502060401010101" pitchFamily="34" charset="-79"/>
                  <a:cs typeface="David" panose="020E0502060401010101" pitchFamily="34" charset="-79"/>
                </a:rPr>
                <a:t>MOEAD</a:t>
              </a:r>
              <a:r>
                <a:rPr lang="en-US" sz="1800" b="1" i="0" u="none" strike="noStrike" dirty="0">
                  <a:solidFill>
                    <a:srgbClr val="FF0000"/>
                  </a:solidFill>
                  <a:effectLst/>
                  <a:latin typeface="David" panose="020E0502060401010101" pitchFamily="34" charset="-79"/>
                  <a:cs typeface="David" panose="020E0502060401010101" pitchFamily="34" charset="-79"/>
                </a:rPr>
                <a:t> </a:t>
              </a:r>
              <a:endParaRPr lang="he-IL" sz="2400" dirty="0">
                <a:latin typeface="David" panose="020E0502060401010101" pitchFamily="34" charset="-79"/>
                <a:cs typeface="David" panose="020E0502060401010101" pitchFamily="34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75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David" panose="020E0502060401010101" pitchFamily="34" charset="-79"/>
                <a:cs typeface="David" panose="020E0502060401010101" pitchFamily="34" charset="-79"/>
              </a:rPr>
              <a:t>NSGA II   &amp;   MOEA/D   -   United Front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CEBDA5A-C5EC-C1A1-90F3-734046B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4" y="1867178"/>
            <a:ext cx="6136481" cy="472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7EDD038-2B3B-281D-30D2-B692A4FAABD9}"/>
              </a:ext>
            </a:extLst>
          </p:cNvPr>
          <p:cNvSpPr txBox="1"/>
          <p:nvPr/>
        </p:nvSpPr>
        <p:spPr>
          <a:xfrm>
            <a:off x="2157274" y="1300639"/>
            <a:ext cx="892293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ctr"/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חזית האיחוד עבור 62 הרצות:</a:t>
            </a:r>
          </a:p>
          <a:p>
            <a:pPr algn="ctr"/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כוכב-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NSGA II </a:t>
            </a:r>
            <a:endParaRPr lang="he-IL" sz="18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/>
            <a:r>
              <a:rPr lang="he-IL" sz="1800" b="1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משולש-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MOEAD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כוכב: 5 פינות 8">
            <a:extLst>
              <a:ext uri="{FF2B5EF4-FFF2-40B4-BE49-F238E27FC236}">
                <a16:creationId xmlns:a16="http://schemas.microsoft.com/office/drawing/2014/main" id="{DAF89239-1BE0-44A6-6DE1-7300F1AF6409}"/>
              </a:ext>
            </a:extLst>
          </p:cNvPr>
          <p:cNvSpPr/>
          <p:nvPr/>
        </p:nvSpPr>
        <p:spPr>
          <a:xfrm>
            <a:off x="7458075" y="1627632"/>
            <a:ext cx="228600" cy="182575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שולש שווה-שוקיים 9">
            <a:extLst>
              <a:ext uri="{FF2B5EF4-FFF2-40B4-BE49-F238E27FC236}">
                <a16:creationId xmlns:a16="http://schemas.microsoft.com/office/drawing/2014/main" id="{BA680B40-686B-037A-A6EC-5CA19FC3F62C}"/>
              </a:ext>
            </a:extLst>
          </p:cNvPr>
          <p:cNvSpPr/>
          <p:nvPr/>
        </p:nvSpPr>
        <p:spPr>
          <a:xfrm>
            <a:off x="7505700" y="1938456"/>
            <a:ext cx="114300" cy="16192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346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David" panose="020E0502060401010101" pitchFamily="34" charset="-79"/>
                <a:cs typeface="David" panose="020E0502060401010101" pitchFamily="34" charset="-79"/>
              </a:rPr>
              <a:t>NSGA II   VS   MOEA/D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51348CB-8704-5460-87C6-47F5D5C1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26" y="1527409"/>
            <a:ext cx="5598462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38">
            <a:extLst>
              <a:ext uri="{FF2B5EF4-FFF2-40B4-BE49-F238E27FC236}">
                <a16:creationId xmlns:a16="http://schemas.microsoft.com/office/drawing/2014/main" id="{9EB86FF1-1164-1014-8CDF-2AB7B0A41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46" y="1527409"/>
            <a:ext cx="5544764" cy="43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731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b="1" dirty="0">
                <a:latin typeface="David" panose="020E0502060401010101" pitchFamily="34" charset="-79"/>
                <a:cs typeface="David" panose="020E0502060401010101" pitchFamily="34" charset="-79"/>
              </a:rPr>
              <a:t>2D and 3D Objective Space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534FE96-587C-72DA-2BC8-2F401AFA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07" y="1238528"/>
            <a:ext cx="4996093" cy="499609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F87498F-5579-4551-BC37-960E917E3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40" y="1526958"/>
            <a:ext cx="5870245" cy="469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4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D0E553EE-46D8-7B21-02EB-1C3721C13798}"/>
              </a:ext>
            </a:extLst>
          </p:cNvPr>
          <p:cNvSpPr/>
          <p:nvPr/>
        </p:nvSpPr>
        <p:spPr>
          <a:xfrm>
            <a:off x="8220723" y="377208"/>
            <a:ext cx="3501778" cy="1288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72797A5F-0435-455F-7275-F2ABBD0EB9B3}"/>
              </a:ext>
            </a:extLst>
          </p:cNvPr>
          <p:cNvSpPr/>
          <p:nvPr/>
        </p:nvSpPr>
        <p:spPr>
          <a:xfrm>
            <a:off x="4511337" y="377208"/>
            <a:ext cx="3501778" cy="1288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328DA3A-7E24-2CD2-3524-65C494CE0575}"/>
              </a:ext>
            </a:extLst>
          </p:cNvPr>
          <p:cNvSpPr/>
          <p:nvPr/>
        </p:nvSpPr>
        <p:spPr>
          <a:xfrm>
            <a:off x="801951" y="377208"/>
            <a:ext cx="3501778" cy="128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549E19E6-3F98-38EF-F570-47BD7E468009}"/>
              </a:ext>
            </a:extLst>
          </p:cNvPr>
          <p:cNvSpPr/>
          <p:nvPr/>
        </p:nvSpPr>
        <p:spPr>
          <a:xfrm>
            <a:off x="801951" y="634846"/>
            <a:ext cx="10920550" cy="47486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3200" b="1" dirty="0">
                <a:latin typeface="David" panose="020E0502060401010101" pitchFamily="34" charset="-79"/>
                <a:cs typeface="David" panose="020E0502060401010101" pitchFamily="34" charset="-79"/>
              </a:rPr>
              <a:t>פתרונות אופייניים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CAFC783-B710-C2FD-2AE1-6F5BF7579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730" t="26373" r="28444" b="50868"/>
          <a:stretch/>
        </p:blipFill>
        <p:spPr>
          <a:xfrm>
            <a:off x="2380906" y="1478496"/>
            <a:ext cx="4124130" cy="12718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AB530A1-D068-15C9-BA61-059CBC2FE2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61" t="6169" r="36480" b="22492"/>
          <a:stretch/>
        </p:blipFill>
        <p:spPr>
          <a:xfrm>
            <a:off x="179620" y="1616649"/>
            <a:ext cx="3337772" cy="4548361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BA849EDE-D67C-066B-945A-F9FF1FB23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08485"/>
              </p:ext>
            </p:extLst>
          </p:nvPr>
        </p:nvGraphicFramePr>
        <p:xfrm>
          <a:off x="6415000" y="1425618"/>
          <a:ext cx="51650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218">
                  <a:extLst>
                    <a:ext uri="{9D8B030D-6E8A-4147-A177-3AD203B41FA5}">
                      <a16:colId xmlns:a16="http://schemas.microsoft.com/office/drawing/2014/main" val="3549948258"/>
                    </a:ext>
                  </a:extLst>
                </a:gridCol>
                <a:gridCol w="1445218">
                  <a:extLst>
                    <a:ext uri="{9D8B030D-6E8A-4147-A177-3AD203B41FA5}">
                      <a16:colId xmlns:a16="http://schemas.microsoft.com/office/drawing/2014/main" val="171836242"/>
                    </a:ext>
                  </a:extLst>
                </a:gridCol>
                <a:gridCol w="2274574">
                  <a:extLst>
                    <a:ext uri="{9D8B030D-6E8A-4147-A177-3AD203B41FA5}">
                      <a16:colId xmlns:a16="http://schemas.microsoft.com/office/drawing/2014/main" val="1454569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Neural network size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7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00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86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94.4%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720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77.2%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76624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580B126-646C-8ACC-652F-B16BA584DF26}"/>
              </a:ext>
            </a:extLst>
          </p:cNvPr>
          <p:cNvSpPr txBox="1"/>
          <p:nvPr/>
        </p:nvSpPr>
        <p:spPr>
          <a:xfrm>
            <a:off x="709713" y="1663162"/>
            <a:ext cx="29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43C199-B969-FAFA-066E-9EE47B704C82}"/>
              </a:ext>
            </a:extLst>
          </p:cNvPr>
          <p:cNvSpPr txBox="1"/>
          <p:nvPr/>
        </p:nvSpPr>
        <p:spPr>
          <a:xfrm>
            <a:off x="5442408" y="1546825"/>
            <a:ext cx="28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8AD695-C9EB-64D1-4D2F-FE737C960F31}"/>
              </a:ext>
            </a:extLst>
          </p:cNvPr>
          <p:cNvGrpSpPr/>
          <p:nvPr/>
        </p:nvGrpSpPr>
        <p:grpSpPr>
          <a:xfrm>
            <a:off x="8220723" y="4188290"/>
            <a:ext cx="3778898" cy="1444414"/>
            <a:chOff x="8220723" y="4505282"/>
            <a:chExt cx="3778898" cy="144441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395246C-E532-E747-D7EC-24B2E0FFC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647" t="28535" r="29358" b="50946"/>
            <a:stretch/>
          </p:blipFill>
          <p:spPr>
            <a:xfrm>
              <a:off x="8220723" y="4803091"/>
              <a:ext cx="3778898" cy="11466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CADD27-C93C-4938-153D-A52A168D39E9}"/>
                </a:ext>
              </a:extLst>
            </p:cNvPr>
            <p:cNvSpPr txBox="1"/>
            <p:nvPr/>
          </p:nvSpPr>
          <p:spPr>
            <a:xfrm>
              <a:off x="11031723" y="4505282"/>
              <a:ext cx="282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3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4F9AE7-9940-0A54-C928-6DF510E4FC53}"/>
              </a:ext>
            </a:extLst>
          </p:cNvPr>
          <p:cNvGrpSpPr/>
          <p:nvPr/>
        </p:nvGrpSpPr>
        <p:grpSpPr>
          <a:xfrm>
            <a:off x="3091202" y="4188290"/>
            <a:ext cx="4921913" cy="1854200"/>
            <a:chOff x="3091202" y="4505282"/>
            <a:chExt cx="4921913" cy="185420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CC5E89B-484F-5FE2-7B28-8577AAC2F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7002" t="22700" r="22627" b="44119"/>
            <a:stretch/>
          </p:blipFill>
          <p:spPr>
            <a:xfrm>
              <a:off x="3091202" y="4505282"/>
              <a:ext cx="4921913" cy="18542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5052CA-987E-0389-FDCF-5E52AC91A1BD}"/>
                </a:ext>
              </a:extLst>
            </p:cNvPr>
            <p:cNvSpPr txBox="1"/>
            <p:nvPr/>
          </p:nvSpPr>
          <p:spPr>
            <a:xfrm>
              <a:off x="7048984" y="4505282"/>
              <a:ext cx="282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60287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472</Words>
  <Application>Microsoft Office PowerPoint</Application>
  <PresentationFormat>מסך רחב</PresentationFormat>
  <Paragraphs>132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David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Stav Pinto</dc:creator>
  <cp:lastModifiedBy>Alon Mizrahi</cp:lastModifiedBy>
  <cp:revision>21</cp:revision>
  <dcterms:created xsi:type="dcterms:W3CDTF">2023-01-15T11:38:00Z</dcterms:created>
  <dcterms:modified xsi:type="dcterms:W3CDTF">2023-01-17T15:56:38Z</dcterms:modified>
</cp:coreProperties>
</file>